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6" r:id="rId3"/>
    <p:sldId id="318" r:id="rId4"/>
    <p:sldId id="320" r:id="rId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8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3CBE2D-A692-B63F-30C6-BAB561F255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79CF2DF-817A-9E6E-DBF0-ADB401FFBB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0EB6F30-775D-A6F0-2B59-BDB73B0E4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E234-90B9-402D-A8A7-FA9DB31BD5AE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1BEC188-BA6E-94DB-470F-18E915708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BDF2708-5C47-B026-E850-37FF74E22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CBA5-EBA7-428F-B68E-09802F180B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15923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4A155-C324-A948-5BDE-1A0D458AA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E0A070F-4FBC-54D3-14D9-BD137468F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9C2EA24-5E67-8F9E-B76C-F4282E9E8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E234-90B9-402D-A8A7-FA9DB31BD5AE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C9D831D-91C9-CD89-C4A5-387814C24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D13D2E8-5A4C-E92D-3BB4-907D57A5D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CBA5-EBA7-428F-B68E-09802F180B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0338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2F4C22-717D-DAD6-37E4-7F2A0FF9A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FCEECCC-FFC1-C974-1B3C-938655916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5171813-EEC8-F0A6-838E-E8C99A03F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E234-90B9-402D-A8A7-FA9DB31BD5AE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9E64BBF-2EFB-1C98-230A-9C8729E6D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87672E3-0B57-49B3-D56B-9528E04B1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CBA5-EBA7-428F-B68E-09802F180B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4044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DA40137-CA79-1FDF-305A-438FA57B1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5AB8DAC-6898-1091-1F57-9263A7D081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6AFC328-B676-FF88-679E-9497D2A60C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D99B7F3-93C3-62DD-BCA4-6FF82C906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E234-90B9-402D-A8A7-FA9DB31BD5AE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6E2E715-CB74-6151-4107-B8CFDD4C5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2CE759C-2536-ACC4-834D-C4467E1F9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CBA5-EBA7-428F-B68E-09802F180B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0441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E3766D7-A484-BD48-0E9C-C2E557A9B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DC4EB52-9D1D-4C56-9D95-E3116C7AF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E160163-05DD-6E7A-6524-9A5B0DA47A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03C9C63-D5CE-A05B-725B-9EA06DA00D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AF75DA6-0772-0DDF-545D-D859008137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38484CAE-F4BE-8EE1-AAA9-808339EF7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E234-90B9-402D-A8A7-FA9DB31BD5AE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D28D7879-DDA9-5F65-9860-80F876124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C04B835-8737-F6F6-24C6-86C281F58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CBA5-EBA7-428F-B68E-09802F180B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001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5CC473-9E47-82E0-96BA-C09F6538C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7DB78E9D-1C65-9B46-D40C-364FCE197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E234-90B9-402D-A8A7-FA9DB31BD5AE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C1AECCD-2FFF-ED9E-9FD0-1792E11A9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F49AEB88-9549-52B9-E802-8A109A5B4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CBA5-EBA7-428F-B68E-09802F180B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3694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CBC76723-03CE-9F27-62D3-B84E40881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E234-90B9-402D-A8A7-FA9DB31BD5AE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B197733-79F4-56B0-104A-AC7EACDA3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3430151-59AC-23E2-D85E-801866CFD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CBA5-EBA7-428F-B68E-09802F180B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6967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AAC4E5-2BD4-9658-8F7F-BE6364E57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2391A30-376D-8342-BCAF-FEB4EC6DB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711F8FC-1778-B4BE-6F6C-566C7BAE8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01E592E-AC19-269E-C270-7767C449A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E234-90B9-402D-A8A7-FA9DB31BD5AE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D99154B-3A42-A867-A707-4A4BBE32A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A70F831-4BAC-B1C5-663F-E4339FE2F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CBA5-EBA7-428F-B68E-09802F180B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0849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B82B02-3589-D877-5771-AD0A2B45E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3BC8D6AF-1A1B-C30B-56D1-743E9AB74D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4A150DE-1383-7AA9-FE01-FE358AEF1F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6C3587E-3539-C3CE-B93F-56B0215ED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E234-90B9-402D-A8A7-FA9DB31BD5AE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F1813B2-ABD3-4359-AD12-42AF5F423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24EE1E1-2342-EBCA-285C-15E9B3F04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CBA5-EBA7-428F-B68E-09802F180B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3638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E1A011-50DA-0AC9-E9FA-305E734C2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A0A5C43-5C95-3833-3BFE-ADF3BDD589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F651CCE-FD3D-8B49-3256-691EFD0F8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E234-90B9-402D-A8A7-FA9DB31BD5AE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59FC9E6-9422-99BC-54CA-F1BB12D3D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EB5A3BE-5615-D9CC-A7F1-81334408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CBA5-EBA7-428F-B68E-09802F180B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1483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A9C9309B-A37C-1FAD-9017-5A94BF0D97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BDE4998-83F9-0B09-C6E8-8D50105B2E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88AA148-48CA-8BE5-6127-94D13AA78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E234-90B9-402D-A8A7-FA9DB31BD5AE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5842564-7AB7-9DA3-DAE8-8DED26F14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CD36476-FC36-47E1-9117-99CF67B08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CBA5-EBA7-428F-B68E-09802F180B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7447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7D1F4196-1887-719E-C251-9FF1240B3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7A20ECE-B7D7-C657-2FED-6F211308C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E250CCB-7945-37A7-9F63-1D51BD9564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FE234-90B9-402D-A8A7-FA9DB31BD5AE}" type="datetimeFigureOut">
              <a:rPr lang="pl-PL" smtClean="0"/>
              <a:t>07.04.2025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EBB9344-BF26-8A92-164C-64B3780E8C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1174B33-1F20-E322-9B02-3881EF789A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1CBA5-EBA7-428F-B68E-09802F180B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5468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B8160BE-B036-3335-59CF-13EB3164AD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Grupowanie danych</a:t>
            </a:r>
            <a:br>
              <a:rPr lang="pl-PL" dirty="0"/>
            </a:br>
            <a:r>
              <a:rPr lang="pl-PL" dirty="0"/>
              <a:t>przykład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1C61147-1E3A-7744-76C8-C65AEEDF75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2780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C2039BD-C9F5-18CF-2B01-880107D78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Grupowanie cd – przekroje/prosta ANOVA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F2DBF2-E0B7-D353-BED2-B91BE658E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l-PL" dirty="0"/>
              <a:t>PLIK: Krajowe przewozy lotnicze 2004-2018 (MQY).xlsx</a:t>
            </a:r>
          </a:p>
          <a:p>
            <a:pPr marL="0" indent="0">
              <a:buNone/>
            </a:pPr>
            <a:r>
              <a:rPr lang="pl-PL" dirty="0"/>
              <a:t>1. Tabelę przekopiować do </a:t>
            </a:r>
            <a:r>
              <a:rPr lang="pl-PL" dirty="0" err="1"/>
              <a:t>statistici</a:t>
            </a:r>
            <a:r>
              <a:rPr lang="pl-PL" dirty="0"/>
              <a:t> tylko z nazwami przypadków </a:t>
            </a:r>
          </a:p>
          <a:p>
            <a:pPr marL="0" lvl="0" indent="0">
              <a:lnSpc>
                <a:spcPct val="107000"/>
              </a:lnSpc>
              <a:buNone/>
            </a:pPr>
            <a:r>
              <a:rPr lang="pl-PL" dirty="0"/>
              <a:t>2. Chcąc otrzymać do analizy jedynie dane miesięczne należy w zakładce „Dane” nałożyć filtr i wybrać opcję „</a:t>
            </a:r>
            <a:r>
              <a:rPr lang="pl-PL" dirty="0" err="1"/>
              <a:t>custom</a:t>
            </a:r>
            <a:r>
              <a:rPr lang="pl-PL" dirty="0"/>
              <a:t>”. </a:t>
            </a:r>
          </a:p>
          <a:p>
            <a:pPr marL="0" lvl="0" indent="0">
              <a:lnSpc>
                <a:spcPct val="107000"/>
              </a:lnSpc>
              <a:buNone/>
            </a:pPr>
            <a:r>
              <a:rPr lang="pl-PL" dirty="0"/>
              <a:t>3. W oknie warunków selekcji, w sekcji włączenia wprowadzić formułę: </a:t>
            </a:r>
            <a:r>
              <a:rPr lang="pl-PL" dirty="0" err="1"/>
              <a:t>contains</a:t>
            </a:r>
            <a:r>
              <a:rPr lang="pl-PL" dirty="0"/>
              <a:t>(</a:t>
            </a:r>
            <a:r>
              <a:rPr lang="pl-PL" dirty="0" err="1"/>
              <a:t>CaseName</a:t>
            </a:r>
            <a:r>
              <a:rPr lang="pl-PL" dirty="0"/>
              <a:t>;"m"), która filtruje nazwy przypadków zawierające literkę „M” w nazwie.</a:t>
            </a:r>
          </a:p>
          <a:p>
            <a:pPr marL="0" lvl="0" indent="0">
              <a:lnSpc>
                <a:spcPct val="107000"/>
              </a:lnSpc>
              <a:buNone/>
            </a:pPr>
            <a:r>
              <a:rPr lang="pl-PL" dirty="0"/>
              <a:t>4. Następnie przekopiowujemy nazwy przypadków do kolumny nr 1: Dane/Przypadki/Nazwy/Przenieś nazwy przypadków  do/ określamy miejsce docelowe na V1</a:t>
            </a:r>
          </a:p>
          <a:p>
            <a:pPr marL="0" lvl="0" indent="0">
              <a:lnSpc>
                <a:spcPct val="107000"/>
              </a:lnSpc>
              <a:buNone/>
            </a:pPr>
            <a:r>
              <a:rPr lang="pl-PL" dirty="0"/>
              <a:t>5. Za pomocą funkcji </a:t>
            </a:r>
            <a:r>
              <a:rPr lang="pl-PL" dirty="0" err="1"/>
              <a:t>mid</a:t>
            </a:r>
            <a:r>
              <a:rPr lang="pl-PL" dirty="0"/>
              <a:t> </a:t>
            </a:r>
            <a:r>
              <a:rPr lang="pl-PL" dirty="0" err="1"/>
              <a:t>wydzielami</a:t>
            </a:r>
            <a:r>
              <a:rPr lang="pl-PL" dirty="0"/>
              <a:t> z nazwy przypadków informację o roku i miesiącu: </a:t>
            </a:r>
            <a:r>
              <a:rPr lang="pl-PL" dirty="0" err="1"/>
              <a:t>mid</a:t>
            </a:r>
            <a:r>
              <a:rPr lang="pl-PL" dirty="0"/>
              <a:t>(v1;1;4) i odpowiednio </a:t>
            </a:r>
            <a:r>
              <a:rPr lang="pl-PL" dirty="0" err="1"/>
              <a:t>mid</a:t>
            </a:r>
            <a:r>
              <a:rPr lang="pl-PL" dirty="0"/>
              <a:t>(v1;5;3). Funkcja </a:t>
            </a:r>
            <a:r>
              <a:rPr lang="pl-PL" dirty="0" err="1"/>
              <a:t>mid</a:t>
            </a:r>
            <a:r>
              <a:rPr lang="pl-PL" dirty="0"/>
              <a:t> umożliwia wyekstrahowanie z nazwy przypadku określoną liczbę znaków począwszy od pozycji która zostaje wskazana czyli </a:t>
            </a:r>
            <a:r>
              <a:rPr lang="pl-PL" dirty="0" err="1"/>
              <a:t>mid</a:t>
            </a:r>
            <a:r>
              <a:rPr lang="pl-PL" dirty="0"/>
              <a:t>(</a:t>
            </a:r>
            <a:r>
              <a:rPr lang="pl-PL" dirty="0" err="1"/>
              <a:t>ref.var</a:t>
            </a:r>
            <a:r>
              <a:rPr lang="pl-PL" dirty="0"/>
              <a:t>; pozycja; długość łańcucha znaków)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dirty="0"/>
              <a:t>6. Za pomocą funkcji przekroje/prosta ANOVA używając zmiennej rok lub miesiąc jako zmienną grupującą wyznaczam odpowiednio średnią lub sumę dla danego zakresu danych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41618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BF4038-C77D-4961-B720-85449A606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Grupowanie cd – Sterta/rozrzuć po stercie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E747C28-ED5F-CED8-AD75-C9EAC7E0E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Poniżej zaproponowany jest sposób agregacji danych dziennych do tygodniowych. 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dodajemy trzy nowe zmienne po zmiennej DATA (będą więc to zmienne nr 2-5) i nazywamy je </a:t>
            </a:r>
            <a:r>
              <a:rPr lang="pl-PL" sz="16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rok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16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miesiąc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16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tydzień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16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kolumna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 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wyznaczamy wartości zmiennej </a:t>
            </a:r>
            <a:r>
              <a:rPr lang="pl-PL" sz="16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rok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pl-PL" sz="16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miesiąc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za pomocą operacji na datach, rozbijając kolumnę data na rok i miesiąc, zaś wartości zmiennej </a:t>
            </a:r>
            <a:r>
              <a:rPr lang="pl-PL" sz="16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tydzień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za pomocą formuły =</a:t>
            </a:r>
            <a:r>
              <a:rPr lang="pl-PL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DTWeekOfYear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(v1;3) – formuła ta zwraca numer tygodnia roku, do którego należy dany dzień (3 – to sposób numerowania tygodni według norm ISO, czyli tak jak na przykład Eurostat czyni). 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uwaga, gdyby wartości zmiennej tydzień wyświetlały się jako daty, wtedy zmieniamy format tej zmiennej na ogólny. 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wartości zmiennej </a:t>
            </a:r>
            <a:r>
              <a:rPr lang="pl-PL" sz="16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kolumna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wypełniamy wartościami równymi 1 – najprościej uczynić to za pomocą formuły =1. 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kasujemy formuły w zmiennej </a:t>
            </a:r>
            <a:r>
              <a:rPr lang="pl-PL" sz="16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tydzień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pl-PL" sz="16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kolumna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 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jeszcze mała, ale </a:t>
            </a:r>
            <a:r>
              <a:rPr lang="pl-PL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bardzo ważna poprawka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przy dniach 2021-01-01, 2021-01-02 oraz 2021-01-03 zmieniamy ręcznie rok na 2020 – ponieważ to jest tydzień na przełomie roku, jest zaliczany jako tydzień nr 53 dla roku 2020. </a:t>
            </a:r>
          </a:p>
        </p:txBody>
      </p:sp>
    </p:spTree>
    <p:extLst>
      <p:ext uri="{BB962C8B-B14F-4D97-AF65-F5344CB8AC3E}">
        <p14:creationId xmlns:p14="http://schemas.microsoft.com/office/powerpoint/2010/main" val="810135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BC14EC-9367-AF40-A4E3-FCED3B5EB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Grupowanie cd – Sterta/rozrzuć po stercie cd.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ED60F5D-A032-0A2B-054B-B360666D3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4"/>
              <a:tabLst>
                <a:tab pos="457200" algn="l"/>
              </a:tabLs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celu zsumowania wartości względem tygodni, z uwzględnieniem lat, wykorzystamy polecenie </a:t>
            </a:r>
            <a:r>
              <a:rPr lang="pl-PL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Dane / Rozrzuć po zmiennych, ułóż w stertę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W otworzonym oknie wybieramy zmienne w następujący sposób: Zmienne kodujące kolumny – </a:t>
            </a:r>
            <a:r>
              <a:rPr lang="pl-PL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kolumna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zmienne kodujące wiersze – </a:t>
            </a:r>
            <a:r>
              <a:rPr lang="pl-PL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rok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pl-PL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tydzień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(w tej kolejności!), zmienne z wartościami – zmienne zawierające dane o liczbie przypadków Covid-19, czyli </a:t>
            </a:r>
            <a:r>
              <a:rPr lang="pl-PL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…, </a:t>
            </a:r>
            <a:r>
              <a:rPr lang="pl-PL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138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Uwaga, da się to zrobić szybciej niż pisanie po kolei liczb „co 3”, w programie </a:t>
            </a:r>
            <a:r>
              <a:rPr lang="pl-PL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STATISTICA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można wskazywać zmienne poprzez nazwę lub jej fragment. Aby wybrać wszystkie zmienne zawierające słowo „przypadki” należy wpisać *przypadki*. 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5"/>
              <a:tabLst>
                <a:tab pos="457200" algn="l"/>
              </a:tabLs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 zatwierdzeniu wyboru zmiennych w polu </a:t>
            </a:r>
            <a:r>
              <a:rPr lang="pl-PL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Jeśli wiele wierszy ma ten sam kod, to…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wskazujemy oczywiście </a:t>
            </a:r>
            <a:r>
              <a:rPr lang="pl-PL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Oblicz sumę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 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  <a:tabLst>
                <a:tab pos="457200" algn="l"/>
              </a:tabLs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Najprzyjemniejszy moment J – naciskamy </a:t>
            </a:r>
            <a:r>
              <a:rPr lang="pl-PL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mamy arkusz dla wszystkich krajów z tygodniową liczbą „zakażeń” wirusem SARS-Cov-2. 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7"/>
              <a:tabLst>
                <a:tab pos="457200" algn="l"/>
              </a:tabLs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Zapisujemy efekty pracy pod nazwą – </a:t>
            </a:r>
            <a:r>
              <a:rPr lang="pl-PL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Przypadki Covid-19 (dane tygodniowe)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Jeszcze mała korekta nazw zmiennych, w których pojawiła się 1 (to jest numer ze zmiennej </a:t>
            </a:r>
            <a:r>
              <a:rPr lang="pl-PL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Kolumna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W tym celu wykonujemy sekwencję skrótów </a:t>
            </a:r>
            <a:r>
              <a:rPr lang="pl-P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Ctrl+A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Ctrl+H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wykorzystujemy odpowiednio polecenie </a:t>
            </a:r>
            <a:r>
              <a:rPr lang="pl-PL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Zamień.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982409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600</Words>
  <Application>Microsoft Office PowerPoint</Application>
  <PresentationFormat>Panoramiczny</PresentationFormat>
  <Paragraphs>22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Symbol</vt:lpstr>
      <vt:lpstr>Motyw pakietu Office</vt:lpstr>
      <vt:lpstr>Grupowanie danych przykład</vt:lpstr>
      <vt:lpstr>Grupowanie cd – przekroje/prosta ANOVA</vt:lpstr>
      <vt:lpstr>Grupowanie cd – Sterta/rozrzuć po stercie</vt:lpstr>
      <vt:lpstr>Grupowanie cd – Sterta/rozrzuć po stercie cd.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Beata Szetela</dc:creator>
  <cp:lastModifiedBy>Beata Szetela</cp:lastModifiedBy>
  <cp:revision>2</cp:revision>
  <dcterms:created xsi:type="dcterms:W3CDTF">2025-04-07T10:29:17Z</dcterms:created>
  <dcterms:modified xsi:type="dcterms:W3CDTF">2025-04-07T10:41:00Z</dcterms:modified>
</cp:coreProperties>
</file>