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61" r:id="rId6"/>
    <p:sldId id="258" r:id="rId7"/>
    <p:sldId id="262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BCB8CB-6F50-4AAD-9D3D-737F90526E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5900457-7A91-47A8-BA04-80F79CCA49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14BE379-D6F3-4C48-8E8B-9B6645BCA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6F22-6649-4EFC-878D-C012ED3D5A99}" type="datetimeFigureOut">
              <a:rPr lang="pl-PL" smtClean="0"/>
              <a:t>25.02.2023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0882B4B-FA07-4727-9CF0-0A8D42FC0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E82B002-5599-411B-ABAA-66596B78A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C415-3376-40FE-B56B-F598B05487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5149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EE94AC-0026-4EDD-B4D8-893049CE3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D34B963-8B17-463D-946F-CC07A6D0A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07D30DD-872D-4B62-8DA5-5201F530B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6F22-6649-4EFC-878D-C012ED3D5A99}" type="datetimeFigureOut">
              <a:rPr lang="pl-PL" smtClean="0"/>
              <a:t>25.02.2023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0424126-06FD-48AD-A7E1-EF8B769EF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D27C6FF-32A1-49A5-A6CC-B1F1B8666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C415-3376-40FE-B56B-F598B05487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6010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F9F34D-A8CC-4A0E-9C98-EC2989855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D0EBD6-95FD-47E4-8D8D-85201CF64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FB276EC-C8F2-4FFE-9191-9F5DE59E4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6F22-6649-4EFC-878D-C012ED3D5A99}" type="datetimeFigureOut">
              <a:rPr lang="pl-PL" smtClean="0"/>
              <a:t>25.02.2023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C5E8C66-F33B-450A-9228-E9AA1D4F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98B9891-CA84-4A4E-A600-D89A11809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C415-3376-40FE-B56B-F598B05487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3780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2C0770-070E-49BD-B50D-A332623A0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5E413A-1174-403F-8B07-64BD637D3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6B11236-E767-493B-84D9-5824E4F2F6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A4E17A6-4F5C-41A3-8FEF-EDDBCFA10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6F22-6649-4EFC-878D-C012ED3D5A99}" type="datetimeFigureOut">
              <a:rPr lang="pl-PL" smtClean="0"/>
              <a:t>25.02.2023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E24308F-3797-4438-98A0-1CDF637E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410DA10-4908-4E16-852B-42C89C5A0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C415-3376-40FE-B56B-F598B05487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6309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6F7BC1-458A-4BF4-B963-49A1191F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80FF754-A2DA-4A70-8086-32EBFD1C4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07A3FDB-5D51-4911-856B-C16B8FCF50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FE7B446-2BC1-421E-8B9E-DD0DD1903F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0AF8E5C-A4D9-4366-9389-49EE164B16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3C4E5477-FA8B-4BFD-96B2-4F922C793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6F22-6649-4EFC-878D-C012ED3D5A99}" type="datetimeFigureOut">
              <a:rPr lang="pl-PL" smtClean="0"/>
              <a:t>25.02.2023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6DA05218-8225-4DFD-A120-3B87567A2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FAD6AF8-BFEB-4731-9630-C9EBA3FBC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C415-3376-40FE-B56B-F598B05487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247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D99564-9225-40E3-B2F1-EF9EDB079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7C0CB6F-E7AC-40E2-9BE1-9B840D1FC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6F22-6649-4EFC-878D-C012ED3D5A99}" type="datetimeFigureOut">
              <a:rPr lang="pl-PL" smtClean="0"/>
              <a:t>25.02.2023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A295FA7-6E7F-4AA7-A1A5-E9DF95B3E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457BD16-5EE5-4DAA-8C12-BA8D1E9EB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C415-3376-40FE-B56B-F598B05487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6898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1A3B2C1A-0DAD-4C28-810E-9525FC35E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6F22-6649-4EFC-878D-C012ED3D5A99}" type="datetimeFigureOut">
              <a:rPr lang="pl-PL" smtClean="0"/>
              <a:t>25.02.2023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28B6B572-B2DE-477A-B23F-A87ACD56B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B354F32-9A93-481A-9063-7FF5CEF45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C415-3376-40FE-B56B-F598B05487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9332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773CC1-830A-4F8B-81F8-AF4EC2D7B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E56546-6A3F-4756-B465-57A059103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0DB7F9D-6E53-4C75-B0A1-78B5608189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838DA17-ED48-42AB-AC9B-8A454AFCD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6F22-6649-4EFC-878D-C012ED3D5A99}" type="datetimeFigureOut">
              <a:rPr lang="pl-PL" smtClean="0"/>
              <a:t>25.02.2023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E5E54D-3A1A-41AC-914E-7F395CD0E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6516E39-A3B6-4059-AA5E-F95EF27EA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C415-3376-40FE-B56B-F598B05487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0577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013F83-997F-4904-80CC-2F1054DC5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9BE962D-2AEA-4B40-953D-DC9118C2D8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E4452A3-3491-411E-B82B-40FBB56036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0D1EBE4-4FC0-4C65-BC7C-C1C891625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6F22-6649-4EFC-878D-C012ED3D5A99}" type="datetimeFigureOut">
              <a:rPr lang="pl-PL" smtClean="0"/>
              <a:t>25.02.2023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64259F0-053C-45E2-A30D-7407C7E9B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C2B4965-84EB-4694-A3CD-FB729AC46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C415-3376-40FE-B56B-F598B05487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9069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956996-C4C6-4BA1-9836-8903E8975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3F7F852-8A88-4A25-AA38-D09D95B419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A6C0702-5015-4D93-93C6-A7D50A1B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6F22-6649-4EFC-878D-C012ED3D5A99}" type="datetimeFigureOut">
              <a:rPr lang="pl-PL" smtClean="0"/>
              <a:t>25.02.2023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6973789-B12B-4DA7-A963-106C16C63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69F47E2-BF91-4A15-AAA2-604B79C1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C415-3376-40FE-B56B-F598B05487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0556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7FE328D4-B5F3-41FE-84B8-418A080253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AD401B4-55E9-4DA2-8A45-15156166E3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FCB2C27-7595-4833-9B41-32FF110D3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6F22-6649-4EFC-878D-C012ED3D5A99}" type="datetimeFigureOut">
              <a:rPr lang="pl-PL" smtClean="0"/>
              <a:t>25.02.2023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3D83D43-94DB-434E-BCD5-FD4F1A984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0DA3FEE-9524-43F2-A240-80690454A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C415-3376-40FE-B56B-F598B05487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1836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9FCEF1E-7EE4-43A9-A3AF-0779A0E1E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54E8127-F1B1-405D-96D2-ED5E176D4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52279C2-1197-42B0-8A5B-4F8141C9D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C6F22-6649-4EFC-878D-C012ED3D5A99}" type="datetimeFigureOut">
              <a:rPr lang="pl-PL" smtClean="0"/>
              <a:t>25.02.2023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5B696E8-1795-4401-B8C9-CD1FE4E9B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71B96EC-93C0-4268-91A8-FC9C12CAC5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FC415-3376-40FE-B56B-F598B05487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5686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teams.microsoft.com/l/channel/19%3aCnFnWL5csgOIt7LJb_-hIepKfSdT-BszPEwRxP4luNw1%40thread.tacv2/Og%25C3%25B3lny?groupId=8729acc8-fd50-4fdc-b5f5-bffc89068d87&amp;tenantId=d81a2e37-d18e-42ec-8839-9a2de1586e0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beata@prz.edu.pl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A124DA-34A3-4E6A-A923-2D820CDF8D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Prognozowanie i symulacje finansowe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04F3146-10B2-46C7-BF2A-ED0883E69D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Wykład 1 – wprowadzenie </a:t>
            </a:r>
          </a:p>
        </p:txBody>
      </p:sp>
    </p:spTree>
    <p:extLst>
      <p:ext uri="{BB962C8B-B14F-4D97-AF65-F5344CB8AC3E}">
        <p14:creationId xmlns:p14="http://schemas.microsoft.com/office/powerpoint/2010/main" val="2442516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FC563F-EF48-4F48-8068-9A17226C7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Informacje organizacyjne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B59EAB5-7791-48D8-B1F1-F90EBFD58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809"/>
            <a:ext cx="10515600" cy="466849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b="1" dirty="0"/>
              <a:t>Prowadzący</a:t>
            </a:r>
            <a:r>
              <a:rPr lang="pl-PL" dirty="0"/>
              <a:t>: dr Beata Szetela</a:t>
            </a:r>
          </a:p>
          <a:p>
            <a:pPr marL="0" indent="0">
              <a:buNone/>
            </a:pPr>
            <a:r>
              <a:rPr lang="pl-PL" b="1" dirty="0"/>
              <a:t>Email</a:t>
            </a:r>
            <a:r>
              <a:rPr lang="pl-PL" dirty="0"/>
              <a:t>: beata@prz.edu.pl</a:t>
            </a:r>
          </a:p>
          <a:p>
            <a:pPr marL="0" indent="0">
              <a:buNone/>
            </a:pPr>
            <a:r>
              <a:rPr lang="pl-PL" b="1" dirty="0"/>
              <a:t>Wizytówka: </a:t>
            </a:r>
            <a:r>
              <a:rPr lang="pl-PL" dirty="0"/>
              <a:t>Szetela.v.prz.edu.pl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pl-PL" b="1" dirty="0"/>
              <a:t>Konsultacje</a:t>
            </a:r>
            <a:r>
              <a:rPr lang="pl-PL" dirty="0"/>
              <a:t>: Informacje dostępne na stronie domowej w zakładce </a:t>
            </a:r>
            <a:r>
              <a:rPr lang="pl-PL" b="1" i="1" dirty="0"/>
              <a:t>„konsultacje” </a:t>
            </a:r>
            <a:r>
              <a:rPr lang="pl-PL" i="1" dirty="0"/>
              <a:t>oraz w</a:t>
            </a:r>
            <a:r>
              <a:rPr lang="pl-PL" b="1" i="1" dirty="0"/>
              <a:t> „aktualnościach”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Wszelkie aktualności:  </a:t>
            </a:r>
            <a:r>
              <a:rPr lang="pl-PL" dirty="0"/>
              <a:t>zmiany terminów konsultacji, </a:t>
            </a:r>
            <a:r>
              <a:rPr lang="pl-PL" sz="3800" b="1" u="sng" dirty="0"/>
              <a:t>wyniki zaliczenia </a:t>
            </a:r>
            <a:r>
              <a:rPr lang="pl-PL" dirty="0"/>
              <a:t>dostępne w zakładce </a:t>
            </a:r>
            <a:r>
              <a:rPr lang="pl-PL" b="1" i="1" dirty="0"/>
              <a:t>„aktualności”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1807980-8108-4D4F-9BE8-D854ACDC3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641322"/>
              </p:ext>
            </p:extLst>
          </p:nvPr>
        </p:nvGraphicFramePr>
        <p:xfrm>
          <a:off x="974034" y="3213821"/>
          <a:ext cx="4611756" cy="1378008"/>
        </p:xfrm>
        <a:graphic>
          <a:graphicData uri="http://schemas.openxmlformats.org/drawingml/2006/table">
            <a:tbl>
              <a:tblPr/>
              <a:tblGrid>
                <a:gridCol w="1528898">
                  <a:extLst>
                    <a:ext uri="{9D8B030D-6E8A-4147-A177-3AD203B41FA5}">
                      <a16:colId xmlns:a16="http://schemas.microsoft.com/office/drawing/2014/main" val="4025276547"/>
                    </a:ext>
                  </a:extLst>
                </a:gridCol>
                <a:gridCol w="701788">
                  <a:extLst>
                    <a:ext uri="{9D8B030D-6E8A-4147-A177-3AD203B41FA5}">
                      <a16:colId xmlns:a16="http://schemas.microsoft.com/office/drawing/2014/main" val="3723395341"/>
                    </a:ext>
                  </a:extLst>
                </a:gridCol>
                <a:gridCol w="1453705">
                  <a:extLst>
                    <a:ext uri="{9D8B030D-6E8A-4147-A177-3AD203B41FA5}">
                      <a16:colId xmlns:a16="http://schemas.microsoft.com/office/drawing/2014/main" val="1501530157"/>
                    </a:ext>
                  </a:extLst>
                </a:gridCol>
                <a:gridCol w="927365">
                  <a:extLst>
                    <a:ext uri="{9D8B030D-6E8A-4147-A177-3AD203B41FA5}">
                      <a16:colId xmlns:a16="http://schemas.microsoft.com/office/drawing/2014/main" val="1367085303"/>
                    </a:ext>
                  </a:extLst>
                </a:gridCol>
              </a:tblGrid>
              <a:tr h="305841">
                <a:tc>
                  <a:txBody>
                    <a:bodyPr/>
                    <a:lstStyle/>
                    <a:p>
                      <a:pPr algn="l"/>
                      <a:r>
                        <a:rPr lang="pl-PL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Dzień</a:t>
                      </a:r>
                    </a:p>
                  </a:txBody>
                  <a:tcPr marL="70183" marR="70183" marT="35091" marB="35091" anchor="ctr">
                    <a:lnL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Tydz</a:t>
                      </a:r>
                      <a:endParaRPr lang="pl-PL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183" marR="70183" marT="35091" marB="35091" anchor="ctr">
                    <a:lnL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Godzina</a:t>
                      </a:r>
                    </a:p>
                  </a:txBody>
                  <a:tcPr marL="70183" marR="70183" marT="35091" marB="35091" anchor="ctr">
                    <a:lnL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Pokój</a:t>
                      </a:r>
                    </a:p>
                  </a:txBody>
                  <a:tcPr marL="70183" marR="70183" marT="35091" marB="35091" anchor="ctr">
                    <a:lnL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9035076"/>
                  </a:ext>
                </a:extLst>
              </a:tr>
              <a:tr h="174519">
                <a:tc>
                  <a:txBody>
                    <a:bodyPr/>
                    <a:lstStyle/>
                    <a:p>
                      <a:pPr algn="l"/>
                      <a:r>
                        <a:rPr lang="pl-PL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Wtorek</a:t>
                      </a:r>
                    </a:p>
                  </a:txBody>
                  <a:tcPr marL="70183" marR="70183" marT="35091" marB="35091" anchor="ctr">
                    <a:lnL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70183" marR="70183" marT="35091" marB="35091" anchor="ctr">
                    <a:lnL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10:30 - 12:00</a:t>
                      </a:r>
                    </a:p>
                  </a:txBody>
                  <a:tcPr marL="70183" marR="70183" marT="35091" marB="35091" anchor="ctr">
                    <a:lnL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pl-PL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L350</a:t>
                      </a:r>
                    </a:p>
                  </a:txBody>
                  <a:tcPr marL="70183" marR="70183" marT="35091" marB="35091" anchor="ctr">
                    <a:lnL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6690006"/>
                  </a:ext>
                </a:extLst>
              </a:tr>
              <a:tr h="174519">
                <a:tc>
                  <a:txBody>
                    <a:bodyPr/>
                    <a:lstStyle/>
                    <a:p>
                      <a:pPr algn="l"/>
                      <a:r>
                        <a:rPr lang="pl-PL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Środa</a:t>
                      </a:r>
                    </a:p>
                  </a:txBody>
                  <a:tcPr marL="70183" marR="70183" marT="35091" marB="35091" anchor="ctr">
                    <a:lnL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</a:t>
                      </a:r>
                    </a:p>
                  </a:txBody>
                  <a:tcPr marL="70183" marR="70183" marT="35091" marB="35091" anchor="ctr">
                    <a:lnL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10:45 - 12:15</a:t>
                      </a:r>
                    </a:p>
                  </a:txBody>
                  <a:tcPr marL="70183" marR="70183" marT="35091" marB="35091" anchor="ctr">
                    <a:lnL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778515"/>
                  </a:ext>
                </a:extLst>
              </a:tr>
              <a:tr h="174519">
                <a:tc>
                  <a:txBody>
                    <a:bodyPr/>
                    <a:lstStyle/>
                    <a:p>
                      <a:pPr algn="l"/>
                      <a:r>
                        <a:rPr lang="pl-PL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Czwartek</a:t>
                      </a:r>
                    </a:p>
                  </a:txBody>
                  <a:tcPr marL="70183" marR="70183" marT="35091" marB="35091" anchor="ctr">
                    <a:lnL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70183" marR="70183" marT="35091" marB="35091" anchor="ctr">
                    <a:lnL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10:30 - 12:00</a:t>
                      </a:r>
                    </a:p>
                  </a:txBody>
                  <a:tcPr marL="70183" marR="70183" marT="35091" marB="35091" anchor="ctr">
                    <a:lnL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163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5392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C71FA6-17D6-49F0-AE44-E30C5E9ED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Przydatne strony i informacje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6589A2-1AA5-4163-86B2-1358547B6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1357"/>
            <a:ext cx="10515600" cy="476560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Materiały (W, L, C) dostępne na </a:t>
            </a:r>
            <a:r>
              <a:rPr lang="pl-PL" dirty="0" err="1"/>
              <a:t>MSTeams</a:t>
            </a:r>
            <a:r>
              <a:rPr lang="pl-PL" dirty="0"/>
              <a:t>-&gt;</a:t>
            </a:r>
            <a:r>
              <a:rPr lang="pl-PL" dirty="0" err="1"/>
              <a:t>PSiF</a:t>
            </a:r>
            <a:r>
              <a:rPr lang="pl-PL" dirty="0"/>
              <a:t> (link na stronie domowej w zakładce „prowadzone zajęcia dydaktyczne”</a:t>
            </a:r>
          </a:p>
          <a:p>
            <a:pPr marL="0" indent="0" algn="just">
              <a:buNone/>
            </a:pPr>
            <a:r>
              <a:rPr lang="pl-PL" sz="2200" dirty="0">
                <a:hlinkClick r:id="rId2"/>
              </a:rPr>
              <a:t>https://teams.microsoft.com/l/channel/19%3aCnFnWL5csgOIt7LJb_-hIepKfSdT-BszPEwRxP4luNw1%40thread.tacv2/Og%25C3%25B3lny?groupId=8729acc8-fd50-4fdc-b5f5-bffc89068d87&amp;tenantId=d81a2e37-d18e-42ec-8839-9a2de1586e0c</a:t>
            </a:r>
            <a:endParaRPr lang="pl-PL" sz="2200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Link do instalacji programu </a:t>
            </a:r>
            <a:r>
              <a:rPr lang="pl-PL" dirty="0" err="1"/>
              <a:t>Statistica</a:t>
            </a:r>
            <a:r>
              <a:rPr lang="pl-PL" dirty="0"/>
              <a:t> dostępny na stronie domowej w zakładce „</a:t>
            </a:r>
            <a:r>
              <a:rPr lang="pl-PL" dirty="0" err="1"/>
              <a:t>Statistica</a:t>
            </a:r>
            <a:r>
              <a:rPr lang="pl-PL" dirty="0"/>
              <a:t>”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u="sng" dirty="0"/>
              <a:t>Informacje o przedmiocie:</a:t>
            </a:r>
          </a:p>
          <a:p>
            <a:pPr marL="0" indent="0">
              <a:buNone/>
            </a:pPr>
            <a:r>
              <a:rPr lang="pl-PL" dirty="0"/>
              <a:t>http://krk.prz.edu.pl/karta.pl?mk=11211&amp;format=v1_html&amp;C=2022</a:t>
            </a:r>
          </a:p>
          <a:p>
            <a:pPr marL="0" indent="0">
              <a:buNone/>
            </a:pPr>
            <a:r>
              <a:rPr lang="pl-PL" dirty="0"/>
              <a:t>http://krk.prz.edu.pl/karta.pl?mk=11250&amp;format=v1_html&amp;C=2022 *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8361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1F9CE0-042E-4B3A-82F2-545D9E286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PiSF</a:t>
            </a:r>
            <a:r>
              <a:rPr lang="pl-PL" dirty="0"/>
              <a:t> – organizacja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969BE24-C7CD-489A-AB33-CD34F3CAFC76}"/>
              </a:ext>
            </a:extLst>
          </p:cNvPr>
          <p:cNvSpPr txBox="1"/>
          <p:nvPr/>
        </p:nvSpPr>
        <p:spPr>
          <a:xfrm>
            <a:off x="838200" y="1453608"/>
            <a:ext cx="10863805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pl-PL" sz="2400" dirty="0"/>
              <a:t>Wykłady – 15h (12h*)</a:t>
            </a:r>
          </a:p>
          <a:p>
            <a:pPr marL="342900" indent="-342900">
              <a:buAutoNum type="arabicPeriod"/>
            </a:pPr>
            <a:r>
              <a:rPr lang="pl-PL" sz="2400" dirty="0"/>
              <a:t>Ćwiczenia – 15h (15h*)</a:t>
            </a:r>
          </a:p>
          <a:p>
            <a:pPr marL="342900" indent="-342900">
              <a:buAutoNum type="arabicPeriod"/>
            </a:pPr>
            <a:r>
              <a:rPr lang="pl-PL" sz="2400" dirty="0"/>
              <a:t>Laboratorium – 15h (12h*)</a:t>
            </a:r>
          </a:p>
          <a:p>
            <a:pPr marL="342900" indent="-342900">
              <a:buAutoNum type="arabicPeriod"/>
            </a:pPr>
            <a:endParaRPr lang="pl-PL" sz="2400" dirty="0"/>
          </a:p>
          <a:p>
            <a:r>
              <a:rPr lang="pl-PL" sz="2400" dirty="0"/>
              <a:t>* studia niestacjonarne</a:t>
            </a:r>
          </a:p>
          <a:p>
            <a:pPr algn="just"/>
            <a:endParaRPr lang="pl-PL" sz="2400" dirty="0"/>
          </a:p>
          <a:p>
            <a:pPr algn="just"/>
            <a:r>
              <a:rPr lang="pl-PL" sz="2400" dirty="0"/>
              <a:t>Warunek zaliczenia przedmiotu – pozytywne ocena z projektu zaliczeniowego</a:t>
            </a:r>
          </a:p>
          <a:p>
            <a:pPr algn="just"/>
            <a:endParaRPr lang="pl-PL" sz="2400" dirty="0"/>
          </a:p>
          <a:p>
            <a:pPr marL="342900" indent="-342900" algn="just">
              <a:buAutoNum type="arabicPeriod"/>
            </a:pPr>
            <a:r>
              <a:rPr lang="pl-PL" sz="2400" dirty="0"/>
              <a:t>Projekty w grupach - 3 osobowych</a:t>
            </a:r>
          </a:p>
          <a:p>
            <a:pPr marL="342900" indent="-342900" algn="just">
              <a:buAutoNum type="arabicPeriod"/>
            </a:pPr>
            <a:r>
              <a:rPr lang="pl-PL" sz="2400" dirty="0"/>
              <a:t>Tematyka projektów – analiza i prognozowanie finansowych szeregów czasowych</a:t>
            </a:r>
          </a:p>
          <a:p>
            <a:pPr marL="342900" indent="-342900" algn="just">
              <a:buAutoNum type="arabicPeriod"/>
            </a:pPr>
            <a:r>
              <a:rPr lang="pl-PL" sz="2400" dirty="0"/>
              <a:t>Projekt max 10 stron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29564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D1A57F-4F4A-006C-2D5E-AC98EBCB8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Ostateczne wersje prac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C527AD7-96FA-DF1D-757C-0F803111DEC4}"/>
              </a:ext>
            </a:extLst>
          </p:cNvPr>
          <p:cNvSpPr txBox="1"/>
          <p:nvPr/>
        </p:nvSpPr>
        <p:spPr>
          <a:xfrm>
            <a:off x="838200" y="1883970"/>
            <a:ext cx="10608365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pl-PL" sz="1800" dirty="0"/>
              <a:t>Po uzyskaniu końcowej oceny z projektu, projekty w wersji finalnej, w formacie pdf. należy wysłać na mój adres mailowy </a:t>
            </a:r>
            <a:r>
              <a:rPr lang="pl-PL" sz="1800" b="1" dirty="0">
                <a:hlinkClick r:id="rId2"/>
              </a:rPr>
              <a:t>beata@prz.edu.pl</a:t>
            </a:r>
            <a:endParaRPr lang="pl-PL" sz="1800" b="1" dirty="0"/>
          </a:p>
          <a:p>
            <a:pPr marL="342900" indent="-342900" algn="just">
              <a:buAutoNum type="arabicPeriod"/>
            </a:pPr>
            <a:r>
              <a:rPr lang="pl-PL" sz="2000" b="1" dirty="0"/>
              <a:t>Lista ocen będzie zamieszczona na mojej stronie w zakładce „aktualności”</a:t>
            </a:r>
          </a:p>
          <a:p>
            <a:pPr marL="342900" indent="-342900" algn="just">
              <a:buAutoNum type="arabicPeriod"/>
            </a:pPr>
            <a:r>
              <a:rPr lang="pl-PL" sz="2800" b="1" dirty="0">
                <a:solidFill>
                  <a:srgbClr val="FF0000"/>
                </a:solidFill>
              </a:rPr>
              <a:t>WAŻNE: pliki należy wysłać z uwzględnieniem konkretnego nazewnictwa pliku: </a:t>
            </a:r>
          </a:p>
          <a:p>
            <a:pPr lvl="1" algn="just"/>
            <a:r>
              <a:rPr lang="pl-PL" sz="2800" b="1" dirty="0">
                <a:solidFill>
                  <a:srgbClr val="FF0000"/>
                </a:solidFill>
              </a:rPr>
              <a:t>		</a:t>
            </a:r>
            <a:r>
              <a:rPr lang="pl-PL" sz="2800" b="1" dirty="0"/>
              <a:t>ocena_Nazwisko1_Nazwisko2_Nazwisko3.pdf</a:t>
            </a:r>
          </a:p>
          <a:p>
            <a:pPr lvl="1" algn="just"/>
            <a:endParaRPr lang="pl-PL" sz="2800" b="1" dirty="0"/>
          </a:p>
          <a:p>
            <a:pPr algn="just"/>
            <a:r>
              <a:rPr lang="pl-PL" dirty="0"/>
              <a:t>4. Nazwa nie może zawierać przecinków i kropek</a:t>
            </a:r>
          </a:p>
          <a:p>
            <a:pPr algn="just"/>
            <a:r>
              <a:rPr lang="pl-PL" dirty="0"/>
              <a:t>5. Połówki ocen wpisywać z </a:t>
            </a:r>
            <a:r>
              <a:rPr lang="pl-PL" dirty="0" err="1"/>
              <a:t>podkreślnikime</a:t>
            </a:r>
            <a:r>
              <a:rPr lang="pl-PL" dirty="0"/>
              <a:t>: 3_5, 4_5. </a:t>
            </a:r>
          </a:p>
          <a:p>
            <a:pPr marL="342900" indent="-342900" algn="just">
              <a:buAutoNum type="arabicPeriod"/>
            </a:pPr>
            <a:endParaRPr lang="pl-PL" sz="2800" b="1" dirty="0">
              <a:solidFill>
                <a:srgbClr val="FF0000"/>
              </a:solidFill>
            </a:endParaRPr>
          </a:p>
          <a:p>
            <a:pPr algn="just"/>
            <a:endParaRPr lang="pl-PL" sz="1800" b="1" dirty="0"/>
          </a:p>
        </p:txBody>
      </p:sp>
    </p:spTree>
    <p:extLst>
      <p:ext uri="{BB962C8B-B14F-4D97-AF65-F5344CB8AC3E}">
        <p14:creationId xmlns:p14="http://schemas.microsoft.com/office/powerpoint/2010/main" val="2758817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4E0EFF-E7BE-4A73-B045-CBA49BEB6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</p:spPr>
        <p:txBody>
          <a:bodyPr/>
          <a:lstStyle/>
          <a:p>
            <a:r>
              <a:rPr lang="pl-PL" dirty="0" err="1"/>
              <a:t>PiSF</a:t>
            </a:r>
            <a:r>
              <a:rPr lang="pl-PL" dirty="0"/>
              <a:t> – projekt zaliczeniowy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FA187B1-AEFC-45E4-BFFB-86728D97B444}"/>
              </a:ext>
            </a:extLst>
          </p:cNvPr>
          <p:cNvSpPr txBox="1"/>
          <p:nvPr/>
        </p:nvSpPr>
        <p:spPr>
          <a:xfrm>
            <a:off x="838200" y="1257300"/>
            <a:ext cx="10944225" cy="5395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Przygotować opracowanie, dotyczące prognozowania wybranego zjawiska z zakresu finansów, obejmujące w szczególności: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Informacje wstępne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określenie celu projektu (wskazania długości okna prognozy),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opis analizowanego zjawiska 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opis zakresu danych ujętych w analizie wraz z uzasadnieniem tego wyboru </a:t>
            </a:r>
            <a:endParaRPr lang="pl-PL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analizę zjawiska (zawierającą m. in. określenie wpływających na nie czynników oraz sposobu jego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kształtowania w przeszłości),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Teoretyczny </a:t>
            </a:r>
            <a:r>
              <a:rPr lang="pl-PL" sz="14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(matematyczny) </a:t>
            </a:r>
            <a:r>
              <a:rPr lang="pl-PL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pis zastosowanych metod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pl-PL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ybór metod prognozowania (wraz z uzasadnieniem) – min 3 (jedną z nich jest metoda naiwna jako prognoza porównawcza dostosowana do swojego szeregu)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Wykonanie prognozy </a:t>
            </a:r>
            <a:r>
              <a:rPr lang="pl-PL" sz="14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wraz z opisem przeprowadzonego wnioskowania, </a:t>
            </a:r>
            <a:r>
              <a:rPr lang="pl-PL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(nie jest to opis technicznego doprowadzenia do otrzymanego wyniku prognozy)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Wyznaczenie i analiza błędów prognoz (MAPE)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pl-PL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formułowanie ostatecznej prognozy (na podstawie wyników otrzymanych różnymi metodami),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Dyskusja otrzymanych wyników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Opis przyczyn rozbieżności pomiędzy wynikami otrzymanymi dla różnych metod (z zaznaczeniem, która metoda dała wyniki najbardziej prawdopodobne i dlaczego),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Porównanie otrzymanych wartości prognoz z dostępnymi publicznie prognozami badanego zjawiska formułowanymi przez analityków lub instytucje analityczno-badawcze i/lub rządowe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49933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27DB3A-A631-94A5-FC96-740183D1D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Formatowanie pracy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A321C48-7120-81AD-0C8D-9C7492D105AC}"/>
              </a:ext>
            </a:extLst>
          </p:cNvPr>
          <p:cNvSpPr txBox="1"/>
          <p:nvPr/>
        </p:nvSpPr>
        <p:spPr>
          <a:xfrm>
            <a:off x="838200" y="1933666"/>
            <a:ext cx="1060836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 należy sformatować na zasadach określonych w „Zaleceniach dotyczących redakcji prac dyplomowych” na Wydziale Zarządzania </a:t>
            </a:r>
            <a:r>
              <a:rPr lang="pl-PL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PRz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Strona tytułowa ma zawierać:</a:t>
            </a:r>
          </a:p>
          <a:p>
            <a:pPr marL="800100" lvl="1" indent="-342900" algn="just">
              <a:buAutoNum type="arabicPeriod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Nazwę przedmiotu</a:t>
            </a:r>
          </a:p>
          <a:p>
            <a:pPr marL="800100" lvl="1" indent="-342900" algn="just">
              <a:buAutoNum type="arabicPeriod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Tytuł projektu</a:t>
            </a:r>
          </a:p>
          <a:p>
            <a:pPr marL="800100" lvl="1" indent="-342900" algn="just">
              <a:buAutoNum type="arabicPeriod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Imiona i nazwiska autorów wraz z nr indeksu (w kolejności alfabetycznej)</a:t>
            </a:r>
          </a:p>
          <a:p>
            <a:pPr marL="800100" lvl="1" indent="-342900" algn="just">
              <a:buAutoNum type="arabicPeriod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Imię i nazwisko prowadzącego przedmiot</a:t>
            </a:r>
          </a:p>
          <a:p>
            <a:pPr marL="342900" indent="-342900" algn="just">
              <a:buAutoNum type="arabicPeriod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pracy należy uwzględnić źródła, z których korzystano (</a:t>
            </a:r>
            <a:r>
              <a:rPr lang="pl-PL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wikipedia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strony domowe pracowników, materiały dydaktyczne do zajęć nie mogą być uwzględnione jako źródło)</a:t>
            </a:r>
          </a:p>
          <a:p>
            <a:pPr marL="342900" indent="-342900" algn="just">
              <a:buAutoNum type="arabicPeriod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Referencje mają być wskazane każdorazowo w tekście (nie wystarczy zbiorcze zestawienie materiałów źródłowych na końcu projektu)</a:t>
            </a:r>
          </a:p>
          <a:p>
            <a:pPr marL="342900" indent="-342900" algn="just">
              <a:buAutoNum type="arabicPeriod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Wszystkie wykresy, tabele, zestawienia mają mieć swoje odwołania </a:t>
            </a:r>
            <a:r>
              <a:rPr lang="pl-PL" sz="2000">
                <a:latin typeface="Times New Roman" panose="02020603050405020304" pitchFamily="18" charset="0"/>
                <a:cs typeface="Times New Roman" panose="02020603050405020304" pitchFamily="18" charset="0"/>
              </a:rPr>
              <a:t>w tekście 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96531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4601</TotalTime>
  <Words>642</Words>
  <Application>Microsoft Office PowerPoint</Application>
  <PresentationFormat>Panoramiczny</PresentationFormat>
  <Paragraphs>84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Motyw pakietu Office</vt:lpstr>
      <vt:lpstr>Prognozowanie i symulacje finansowe</vt:lpstr>
      <vt:lpstr>Informacje organizacyjne</vt:lpstr>
      <vt:lpstr>Przydatne strony i informacje</vt:lpstr>
      <vt:lpstr>PiSF – organizacja</vt:lpstr>
      <vt:lpstr>Ostateczne wersje prac</vt:lpstr>
      <vt:lpstr>PiSF – projekt zaliczeniowy</vt:lpstr>
      <vt:lpstr>Formatowanie pracy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Prognozowanie i symulacje finansowe</dc:title>
  <dc:creator>Beata Szetela</dc:creator>
  <cp:lastModifiedBy>Beata Szetela</cp:lastModifiedBy>
  <cp:revision>29</cp:revision>
  <dcterms:created xsi:type="dcterms:W3CDTF">2022-02-21T11:42:12Z</dcterms:created>
  <dcterms:modified xsi:type="dcterms:W3CDTF">2023-02-25T20:53:12Z</dcterms:modified>
</cp:coreProperties>
</file>